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6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51" autoAdjust="0"/>
    <p:restoredTop sz="77885"/>
  </p:normalViewPr>
  <p:slideViewPr>
    <p:cSldViewPr snapToGrid="0" snapToObjects="1" showGuides="1">
      <p:cViewPr varScale="1">
        <p:scale>
          <a:sx n="87" d="100"/>
          <a:sy n="87" d="100"/>
        </p:scale>
        <p:origin x="942" y="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50" d="100"/>
          <a:sy n="150" d="100"/>
        </p:scale>
        <p:origin x="60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GB" dirty="0" err="1">
                <a:solidFill>
                  <a:schemeClr val="tx1">
                    <a:lumMod val="50000"/>
                  </a:schemeClr>
                </a:solidFill>
              </a:rPr>
              <a:t>Visterra</a:t>
            </a:r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 Results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Original (Docker)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Correct in top 100</c:v>
                </c:pt>
                <c:pt idx="1">
                  <c:v>Correct in top 10</c:v>
                </c:pt>
                <c:pt idx="2">
                  <c:v>Correct in top 1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55</c:v>
                </c:pt>
                <c:pt idx="1">
                  <c:v>46</c:v>
                </c:pt>
                <c:pt idx="2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A0-4E55-B2E0-B2EFC634316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Trained on AB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Correct in top 100</c:v>
                </c:pt>
                <c:pt idx="1">
                  <c:v>Correct in top 10</c:v>
                </c:pt>
                <c:pt idx="2">
                  <c:v>Correct in top 1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64</c:v>
                </c:pt>
                <c:pt idx="1">
                  <c:v>52</c:v>
                </c:pt>
                <c:pt idx="2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A0-4E55-B2E0-B2EFC63431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826452367"/>
        <c:axId val="1826449871"/>
      </c:barChart>
      <c:catAx>
        <c:axId val="18264523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6449871"/>
        <c:crosses val="autoZero"/>
        <c:auto val="1"/>
        <c:lblAlgn val="ctr"/>
        <c:lblOffset val="100"/>
        <c:noMultiLvlLbl val="0"/>
      </c:catAx>
      <c:valAx>
        <c:axId val="182644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6452367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Our Results (Max 2021)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Original (Docker)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Correct in top 100</c:v>
                </c:pt>
                <c:pt idx="1">
                  <c:v>Correct in top 10</c:v>
                </c:pt>
                <c:pt idx="2">
                  <c:v>Correct in top 1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67.7</c:v>
                </c:pt>
                <c:pt idx="1">
                  <c:v>56.65</c:v>
                </c:pt>
                <c:pt idx="2">
                  <c:v>46.1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07-4C73-9977-102EB6B3138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Trained on AB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Correct in top 100</c:v>
                </c:pt>
                <c:pt idx="1">
                  <c:v>Correct in top 10</c:v>
                </c:pt>
                <c:pt idx="2">
                  <c:v>Correct in top 1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70</c:v>
                </c:pt>
                <c:pt idx="1">
                  <c:v>59</c:v>
                </c:pt>
                <c:pt idx="2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07-4C73-9977-102EB6B313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826452367"/>
        <c:axId val="1826449871"/>
      </c:barChart>
      <c:catAx>
        <c:axId val="18264523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6449871"/>
        <c:crosses val="autoZero"/>
        <c:auto val="1"/>
        <c:lblAlgn val="ctr"/>
        <c:lblOffset val="100"/>
        <c:noMultiLvlLbl val="0"/>
      </c:catAx>
      <c:valAx>
        <c:axId val="182644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6452367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GB" dirty="0">
                <a:solidFill>
                  <a:schemeClr val="tx1">
                    <a:lumMod val="50000"/>
                  </a:schemeClr>
                </a:solidFill>
              </a:rPr>
              <a:t>ROC AUC for compute descriptors on test set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Global ROC AUC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Docker training</c:v>
                </c:pt>
                <c:pt idx="1">
                  <c:v>Training on AB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0.98</c:v>
                </c:pt>
                <c:pt idx="1">
                  <c:v>0.97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92-4A9D-8C69-7763D611AF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Global ROC AUC2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Docker training</c:v>
                </c:pt>
                <c:pt idx="1">
                  <c:v>Training on AB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0.96</c:v>
                </c:pt>
                <c:pt idx="1">
                  <c:v>0.94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92-4A9D-8C69-7763D611AF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1794055359"/>
        <c:axId val="1794052447"/>
      </c:barChart>
      <c:catAx>
        <c:axId val="17940553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4052447"/>
        <c:crosses val="autoZero"/>
        <c:auto val="1"/>
        <c:lblAlgn val="ctr"/>
        <c:lblOffset val="100"/>
        <c:noMultiLvlLbl val="0"/>
      </c:catAx>
      <c:valAx>
        <c:axId val="17940524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94055359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09.02.2021</a:t>
            </a:fld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 dirty="0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09/02/2021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77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 of 93 for </a:t>
            </a:r>
            <a:r>
              <a:rPr lang="en-US" dirty="0" err="1"/>
              <a:t>Viterra</a:t>
            </a:r>
            <a:endParaRPr lang="en-US" dirty="0"/>
          </a:p>
          <a:p>
            <a:endParaRPr lang="en-US" dirty="0"/>
          </a:p>
          <a:p>
            <a:r>
              <a:rPr lang="en-US" dirty="0"/>
              <a:t>Using the original Stage 1 NN (from the docker), we get:55/46/33(55 tests have at least one correct in top 100 predictions, 46 in top 10, 33 in top 1).</a:t>
            </a:r>
          </a:p>
          <a:p>
            <a:endParaRPr lang="en-US" dirty="0"/>
          </a:p>
          <a:p>
            <a:r>
              <a:rPr lang="en-US" dirty="0"/>
              <a:t>Using the retrained Stage 1 NN:64/52/41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44085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Averaged results for original training (docker)</a:t>
            </a: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100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67.7</a:t>
            </a:r>
            <a:r>
              <a:rPr lang="en-US" dirty="0"/>
              <a:t> out of 96</a:t>
            </a: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100 56.7 out of 96</a:t>
            </a: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100 46.1 out of 96</a:t>
            </a:r>
          </a:p>
          <a:p>
            <a:endParaRPr lang="en-US" b="0" i="0" dirty="0">
              <a:solidFill>
                <a:srgbClr val="1D1C1D"/>
              </a:solidFill>
              <a:effectLst/>
              <a:latin typeface="Slack-Lato"/>
            </a:endParaRP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Trained on AB training set</a:t>
            </a: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100 70 out of 100                                                                                           </a:t>
            </a:r>
          </a:p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10 59 out of 100</a:t>
            </a:r>
            <a:br>
              <a:rPr lang="en-US" dirty="0"/>
            </a:b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Number in top 1 46 out of 100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4174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Original training -&gt;</a:t>
            </a:r>
          </a:p>
          <a:p>
            <a:r>
              <a:rPr lang="pt-BR" dirty="0"/>
              <a:t>Global ROC AUC: 0.981057; num pos: 651</a:t>
            </a:r>
          </a:p>
          <a:p>
            <a:r>
              <a:rPr lang="pt-BR" dirty="0"/>
              <a:t>Global ROC AUC: 0.965668; num pos: 651</a:t>
            </a:r>
          </a:p>
          <a:p>
            <a:r>
              <a:rPr lang="pt-BR" dirty="0"/>
              <a:t>Training on AB -&gt;</a:t>
            </a:r>
          </a:p>
          <a:p>
            <a:r>
              <a:rPr lang="pt-BR" dirty="0"/>
              <a:t>Global ROC AUC: 0.955227; num pos: 777</a:t>
            </a:r>
          </a:p>
          <a:p>
            <a:r>
              <a:rPr lang="pt-BR" dirty="0"/>
              <a:t>Global ROC AUC: 0.944377; num pos: 777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50783-AAED-1941-8BCC-9F6140F0A6B1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3016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sz="700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fr-CH"/>
              <a:t>NAME EVENT / NAME PRESENTATION</a:t>
            </a:r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 dirty="0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9E76F08-43C4-4D80-831B-8B6789FEA9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32" t="36772" r="48832" b="49163"/>
          <a:stretch/>
        </p:blipFill>
        <p:spPr>
          <a:xfrm>
            <a:off x="211733" y="786534"/>
            <a:ext cx="5652776" cy="2818471"/>
          </a:xfrm>
          <a:prstGeom prst="rect">
            <a:avLst/>
          </a:prstGeo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5A5C923-5A79-224D-A6A6-8267C64759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Update on </a:t>
            </a:r>
            <a:r>
              <a:rPr lang="fr-FR" dirty="0" err="1"/>
              <a:t>MaSIF</a:t>
            </a:r>
            <a:r>
              <a:rPr lang="fr-FR" dirty="0"/>
              <a:t> PPI </a:t>
            </a:r>
            <a:r>
              <a:rPr lang="fr-FR" dirty="0" err="1"/>
              <a:t>search</a:t>
            </a:r>
            <a:r>
              <a:rPr lang="fr-FR" dirty="0"/>
              <a:t> for </a:t>
            </a:r>
            <a:r>
              <a:rPr lang="fr-FR" dirty="0" err="1"/>
              <a:t>antibodies</a:t>
            </a:r>
            <a:endParaRPr lang="fr-FR" dirty="0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34F3CA74-E434-844A-9C90-0FE7EB8DBF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Max Jansen</a:t>
            </a:r>
          </a:p>
          <a:p>
            <a:r>
              <a:rPr lang="fr-FR" dirty="0"/>
              <a:t>Pablo </a:t>
            </a:r>
            <a:r>
              <a:rPr lang="fr-FR" dirty="0" err="1"/>
              <a:t>Gainza</a:t>
            </a:r>
            <a:endParaRPr lang="fr-FR" dirty="0"/>
          </a:p>
          <a:p>
            <a:r>
              <a:rPr lang="fr-FR" dirty="0"/>
              <a:t>Bruno Correia</a:t>
            </a:r>
          </a:p>
        </p:txBody>
      </p:sp>
    </p:spTree>
    <p:extLst>
      <p:ext uri="{BB962C8B-B14F-4D97-AF65-F5344CB8AC3E}">
        <p14:creationId xmlns:p14="http://schemas.microsoft.com/office/powerpoint/2010/main" val="41352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F21C7-56BC-A74B-BA53-D2D4021D1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0577" y="48642"/>
            <a:ext cx="4058920" cy="1312148"/>
          </a:xfrm>
        </p:spPr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0E3DCC4-356B-A340-9BF5-39AD9E375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4701" y="1088900"/>
            <a:ext cx="4248793" cy="4005958"/>
          </a:xfrm>
        </p:spPr>
        <p:txBody>
          <a:bodyPr>
            <a:norm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b="1" dirty="0"/>
              <a:t>Main question</a:t>
            </a:r>
          </a:p>
          <a:p>
            <a:pPr marL="685800" lvl="1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Can </a:t>
            </a:r>
            <a:r>
              <a:rPr lang="fr-FR" sz="1400" dirty="0" err="1">
                <a:solidFill>
                  <a:schemeClr val="bg1"/>
                </a:solidFill>
              </a:rPr>
              <a:t>MaSIF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accurately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predict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antibody</a:t>
            </a:r>
            <a:r>
              <a:rPr lang="fr-FR" sz="1400" dirty="0">
                <a:solidFill>
                  <a:schemeClr val="bg1"/>
                </a:solidFill>
              </a:rPr>
              <a:t> (AB) </a:t>
            </a:r>
            <a:r>
              <a:rPr lang="fr-FR" sz="1400" dirty="0" err="1">
                <a:solidFill>
                  <a:schemeClr val="bg1"/>
                </a:solidFill>
              </a:rPr>
              <a:t>protein</a:t>
            </a:r>
            <a:r>
              <a:rPr lang="fr-FR" sz="1400" dirty="0">
                <a:solidFill>
                  <a:schemeClr val="bg1"/>
                </a:solidFill>
              </a:rPr>
              <a:t>-</a:t>
            </a:r>
            <a:r>
              <a:rPr lang="fr-FR" sz="1400" dirty="0" err="1">
                <a:solidFill>
                  <a:schemeClr val="bg1"/>
                </a:solidFill>
              </a:rPr>
              <a:t>protein</a:t>
            </a:r>
            <a:r>
              <a:rPr lang="fr-FR" sz="1400" dirty="0">
                <a:solidFill>
                  <a:schemeClr val="bg1"/>
                </a:solidFill>
              </a:rPr>
              <a:t>-interactions (PPI)?</a:t>
            </a:r>
          </a:p>
          <a:p>
            <a:pPr marL="685800" lvl="1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Collaboration </a:t>
            </a:r>
            <a:r>
              <a:rPr lang="fr-FR" sz="1400" dirty="0" err="1">
                <a:solidFill>
                  <a:schemeClr val="bg1"/>
                </a:solidFill>
              </a:rPr>
              <a:t>with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Visterra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showed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encouraging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results</a:t>
            </a:r>
            <a:endParaRPr lang="fr-FR" sz="14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b="1" dirty="0"/>
              <a:t>Method</a:t>
            </a:r>
          </a:p>
          <a:p>
            <a:pPr marL="6286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bg1"/>
                </a:solidFill>
              </a:rPr>
              <a:t>Attempt</a:t>
            </a:r>
            <a:r>
              <a:rPr lang="fr-FR" sz="1400" dirty="0">
                <a:solidFill>
                  <a:schemeClr val="bg1"/>
                </a:solidFill>
              </a:rPr>
              <a:t> to </a:t>
            </a:r>
            <a:r>
              <a:rPr lang="fr-FR" sz="1400" dirty="0" err="1">
                <a:solidFill>
                  <a:schemeClr val="bg1"/>
                </a:solidFill>
              </a:rPr>
              <a:t>replicate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results</a:t>
            </a:r>
            <a:r>
              <a:rPr lang="fr-FR" sz="1400" dirty="0">
                <a:solidFill>
                  <a:schemeClr val="bg1"/>
                </a:solidFill>
              </a:rPr>
              <a:t> by training on default </a:t>
            </a:r>
            <a:r>
              <a:rPr lang="fr-FR" sz="1400" dirty="0" err="1">
                <a:solidFill>
                  <a:schemeClr val="bg1"/>
                </a:solidFill>
              </a:rPr>
              <a:t>MaSIF</a:t>
            </a:r>
            <a:r>
              <a:rPr lang="fr-FR" sz="1400" dirty="0">
                <a:solidFill>
                  <a:schemeClr val="bg1"/>
                </a:solidFill>
              </a:rPr>
              <a:t> training set and AB training set. </a:t>
            </a:r>
            <a:r>
              <a:rPr lang="fr-FR" sz="1400" dirty="0" err="1">
                <a:solidFill>
                  <a:schemeClr val="bg1"/>
                </a:solidFill>
              </a:rPr>
              <a:t>Perform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comparison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with</a:t>
            </a:r>
            <a:r>
              <a:rPr lang="fr-FR" sz="1400" dirty="0">
                <a:solidFill>
                  <a:schemeClr val="bg1"/>
                </a:solidFill>
              </a:rPr>
              <a:t> an AB benchmark </a:t>
            </a:r>
            <a:r>
              <a:rPr lang="fr-FR" sz="1400" dirty="0" err="1">
                <a:solidFill>
                  <a:schemeClr val="bg1"/>
                </a:solidFill>
              </a:rPr>
              <a:t>list</a:t>
            </a:r>
            <a:r>
              <a:rPr lang="fr-FR" sz="1400" dirty="0">
                <a:solidFill>
                  <a:schemeClr val="bg1"/>
                </a:solidFill>
              </a:rPr>
              <a:t> (~100 </a:t>
            </a:r>
            <a:r>
              <a:rPr lang="fr-FR" sz="1400" dirty="0" err="1">
                <a:solidFill>
                  <a:schemeClr val="bg1"/>
                </a:solidFill>
              </a:rPr>
              <a:t>proteins</a:t>
            </a:r>
            <a:r>
              <a:rPr lang="fr-FR" sz="1400" dirty="0">
                <a:solidFill>
                  <a:schemeClr val="bg1"/>
                </a:solidFill>
              </a:rPr>
              <a:t>).</a:t>
            </a:r>
          </a:p>
          <a:p>
            <a:pPr marL="6286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bg1"/>
                </a:solidFill>
              </a:rPr>
              <a:t>Also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assess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based</a:t>
            </a:r>
            <a:r>
              <a:rPr lang="fr-FR" sz="1400" dirty="0">
                <a:solidFill>
                  <a:schemeClr val="bg1"/>
                </a:solidFill>
              </a:rPr>
              <a:t> on AUROC for the test set.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b="1" dirty="0" err="1"/>
              <a:t>Results</a:t>
            </a:r>
            <a:endParaRPr lang="fr-FR" sz="1600" b="1" dirty="0"/>
          </a:p>
          <a:p>
            <a:pPr marL="6286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bg1"/>
                </a:solidFill>
              </a:rPr>
              <a:t>Similar</a:t>
            </a:r>
            <a:r>
              <a:rPr lang="fr-FR" sz="1400" dirty="0">
                <a:solidFill>
                  <a:schemeClr val="bg1"/>
                </a:solidFill>
              </a:rPr>
              <a:t> to </a:t>
            </a:r>
            <a:r>
              <a:rPr lang="fr-FR" sz="1400" dirty="0" err="1">
                <a:solidFill>
                  <a:schemeClr val="bg1"/>
                </a:solidFill>
              </a:rPr>
              <a:t>Visterra</a:t>
            </a:r>
            <a:r>
              <a:rPr lang="fr-FR" sz="1400" dirty="0">
                <a:solidFill>
                  <a:schemeClr val="bg1"/>
                </a:solidFill>
              </a:rPr>
              <a:t>, </a:t>
            </a:r>
            <a:r>
              <a:rPr lang="fr-FR" sz="1400" dirty="0" err="1">
                <a:solidFill>
                  <a:schemeClr val="bg1"/>
                </a:solidFill>
              </a:rPr>
              <a:t>with</a:t>
            </a:r>
            <a:r>
              <a:rPr lang="fr-FR" sz="1400" dirty="0">
                <a:solidFill>
                  <a:schemeClr val="bg1"/>
                </a:solidFill>
              </a:rPr>
              <a:t> one </a:t>
            </a:r>
            <a:r>
              <a:rPr lang="fr-FR" sz="1400" dirty="0" err="1">
                <a:solidFill>
                  <a:schemeClr val="bg1"/>
                </a:solidFill>
              </a:rPr>
              <a:t>counterintuitive</a:t>
            </a:r>
            <a:r>
              <a:rPr lang="fr-FR" sz="1400" dirty="0">
                <a:solidFill>
                  <a:schemeClr val="bg1"/>
                </a:solidFill>
              </a:rPr>
              <a:t> </a:t>
            </a:r>
            <a:r>
              <a:rPr lang="fr-FR" sz="1400" dirty="0" err="1">
                <a:solidFill>
                  <a:schemeClr val="bg1"/>
                </a:solidFill>
              </a:rPr>
              <a:t>caveat</a:t>
            </a:r>
            <a:r>
              <a:rPr lang="fr-FR" sz="1400" dirty="0">
                <a:solidFill>
                  <a:schemeClr val="bg1"/>
                </a:solidFill>
              </a:rPr>
              <a:t>.</a:t>
            </a:r>
          </a:p>
          <a:p>
            <a:endParaRPr lang="fr-FR" i="1" dirty="0"/>
          </a:p>
          <a:p>
            <a:endParaRPr lang="fr-FR" i="1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80124D-0355-C54B-9126-82BC6AB6B36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 sz="900" dirty="0"/>
              <a:t>Update on </a:t>
            </a:r>
            <a:r>
              <a:rPr lang="fr-FR" sz="900" dirty="0" err="1"/>
              <a:t>MaSIF</a:t>
            </a:r>
            <a:r>
              <a:rPr lang="fr-FR" sz="900" dirty="0"/>
              <a:t> PPI for </a:t>
            </a:r>
            <a:r>
              <a:rPr lang="fr-FR" sz="900" dirty="0" err="1"/>
              <a:t>antibodies</a:t>
            </a:r>
            <a:endParaRPr lang="fr-FR" sz="90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9178B4-D530-1544-B47E-4E68F088924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 dirty="0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253E77-58BB-5342-B218-CB0FEF98A9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F01ED150-B245-4E68-91B7-ADF3F05BD7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6827640"/>
              </p:ext>
            </p:extLst>
          </p:nvPr>
        </p:nvGraphicFramePr>
        <p:xfrm>
          <a:off x="661012" y="539827"/>
          <a:ext cx="3808120" cy="40639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F2E4BD1-A73B-45DC-9D80-D435141BFEAB}"/>
              </a:ext>
            </a:extLst>
          </p:cNvPr>
          <p:cNvSpPr txBox="1"/>
          <p:nvPr/>
        </p:nvSpPr>
        <p:spPr>
          <a:xfrm>
            <a:off x="1632605" y="4735463"/>
            <a:ext cx="17652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>
                <a:solidFill>
                  <a:srgbClr val="E30613"/>
                </a:solidFill>
              </a:rPr>
              <a:t>(Input data in slide notes)</a:t>
            </a:r>
          </a:p>
        </p:txBody>
      </p:sp>
    </p:spTree>
    <p:extLst>
      <p:ext uri="{BB962C8B-B14F-4D97-AF65-F5344CB8AC3E}">
        <p14:creationId xmlns:p14="http://schemas.microsoft.com/office/powerpoint/2010/main" val="3269070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8C2303-32F1-B840-8826-D5D2A570F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28728"/>
            <a:ext cx="3888635" cy="1392447"/>
          </a:xfrm>
        </p:spPr>
        <p:txBody>
          <a:bodyPr/>
          <a:lstStyle/>
          <a:p>
            <a:r>
              <a:rPr lang="fr-FR" dirty="0" err="1"/>
              <a:t>Comparison</a:t>
            </a:r>
            <a:r>
              <a:rPr lang="fr-FR" dirty="0"/>
              <a:t> </a:t>
            </a:r>
            <a:r>
              <a:rPr lang="fr-FR" dirty="0" err="1"/>
              <a:t>step</a:t>
            </a:r>
            <a:br>
              <a:rPr lang="fr-FR" dirty="0"/>
            </a:br>
            <a:r>
              <a:rPr lang="fr-FR" sz="2400" dirty="0"/>
              <a:t>AB Benchmark </a:t>
            </a:r>
            <a:r>
              <a:rPr lang="fr-FR" sz="2400" dirty="0" err="1"/>
              <a:t>list</a:t>
            </a:r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B9CEE1-BEF6-B540-A7CE-B486EF9362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 sz="900" dirty="0"/>
              <a:t>Update on </a:t>
            </a:r>
            <a:r>
              <a:rPr lang="fr-FR" sz="900" dirty="0" err="1"/>
              <a:t>MaSIF</a:t>
            </a:r>
            <a:r>
              <a:rPr lang="fr-FR" sz="900" dirty="0"/>
              <a:t> PPI for </a:t>
            </a:r>
            <a:r>
              <a:rPr lang="fr-FR" sz="900" dirty="0" err="1"/>
              <a:t>antibodies</a:t>
            </a:r>
            <a:endParaRPr lang="fr-FR" sz="90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E659368-9571-8644-98C3-28A3170DC8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7121020" y="1403678"/>
            <a:ext cx="3543260" cy="512762"/>
          </a:xfrm>
        </p:spPr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F64CCD5-5BA5-E94A-A85A-BF62861AAB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 dirty="0"/>
          </a:p>
        </p:txBody>
      </p:sp>
      <p:graphicFrame>
        <p:nvGraphicFramePr>
          <p:cNvPr id="8" name="Picture Placeholder 7">
            <a:extLst>
              <a:ext uri="{FF2B5EF4-FFF2-40B4-BE49-F238E27FC236}">
                <a16:creationId xmlns:a16="http://schemas.microsoft.com/office/drawing/2014/main" id="{8EC15665-30B0-4C31-A254-1A2139B7D62E}"/>
              </a:ext>
            </a:extLst>
          </p:cNvPr>
          <p:cNvGraphicFramePr>
            <a:graphicFrameLocks noGrp="1"/>
          </p:cNvGraphicFramePr>
          <p:nvPr>
            <p:ph type="pic" sz="quarter" idx="13"/>
            <p:extLst>
              <p:ext uri="{D42A27DB-BD31-4B8C-83A1-F6EECF244321}">
                <p14:modId xmlns:p14="http://schemas.microsoft.com/office/powerpoint/2010/main" val="4032404693"/>
              </p:ext>
            </p:extLst>
          </p:nvPr>
        </p:nvGraphicFramePr>
        <p:xfrm>
          <a:off x="683047" y="616945"/>
          <a:ext cx="3888635" cy="40059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709CAEFB-7851-43F3-82CB-D65676B54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1563688"/>
            <a:ext cx="4248793" cy="3543261"/>
          </a:xfrm>
        </p:spPr>
        <p:txBody>
          <a:bodyPr>
            <a:norm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/>
              <a:t>The </a:t>
            </a:r>
            <a:r>
              <a:rPr lang="fr-FR" sz="1600" dirty="0" err="1"/>
              <a:t>two</a:t>
            </a:r>
            <a:r>
              <a:rPr lang="fr-FR" sz="1600" dirty="0"/>
              <a:t> </a:t>
            </a:r>
            <a:r>
              <a:rPr lang="fr-FR" sz="1600" dirty="0" err="1"/>
              <a:t>trained</a:t>
            </a:r>
            <a:r>
              <a:rPr lang="fr-FR" sz="1600" dirty="0"/>
              <a:t> </a:t>
            </a:r>
            <a:r>
              <a:rPr lang="fr-FR" sz="1600" dirty="0" err="1"/>
              <a:t>models</a:t>
            </a:r>
            <a:r>
              <a:rPr lang="fr-FR" sz="1600" dirty="0"/>
              <a:t> </a:t>
            </a:r>
            <a:r>
              <a:rPr lang="fr-FR" sz="1600" dirty="0" err="1"/>
              <a:t>performed</a:t>
            </a:r>
            <a:r>
              <a:rPr lang="fr-FR" sz="1600" dirty="0"/>
              <a:t> </a:t>
            </a:r>
            <a:r>
              <a:rPr lang="fr-FR" sz="1600" dirty="0" err="1"/>
              <a:t>similar</a:t>
            </a:r>
            <a:r>
              <a:rPr lang="fr-FR" sz="1600" dirty="0"/>
              <a:t> to </a:t>
            </a:r>
            <a:r>
              <a:rPr lang="fr-FR" sz="1600" dirty="0" err="1"/>
              <a:t>what</a:t>
            </a:r>
            <a:r>
              <a:rPr lang="fr-FR" sz="1600" dirty="0"/>
              <a:t> </a:t>
            </a:r>
            <a:r>
              <a:rPr lang="fr-FR" sz="1600" dirty="0" err="1"/>
              <a:t>was</a:t>
            </a:r>
            <a:r>
              <a:rPr lang="fr-FR" sz="1600" dirty="0"/>
              <a:t> </a:t>
            </a:r>
            <a:r>
              <a:rPr lang="fr-FR" sz="1600" dirty="0" err="1"/>
              <a:t>described</a:t>
            </a:r>
            <a:r>
              <a:rPr lang="fr-FR" sz="1600" dirty="0"/>
              <a:t> by </a:t>
            </a:r>
            <a:r>
              <a:rPr lang="fr-FR" sz="1600" dirty="0" err="1"/>
              <a:t>Visterra</a:t>
            </a:r>
            <a:r>
              <a:rPr lang="fr-FR" sz="1600" dirty="0"/>
              <a:t>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 err="1"/>
              <a:t>However</a:t>
            </a:r>
            <a:r>
              <a:rPr lang="fr-FR" sz="1600" dirty="0"/>
              <a:t>, docker </a:t>
            </a:r>
            <a:r>
              <a:rPr lang="fr-FR" sz="1600" dirty="0" err="1"/>
              <a:t>trained</a:t>
            </a:r>
            <a:r>
              <a:rPr lang="fr-FR" sz="1600" dirty="0"/>
              <a:t> </a:t>
            </a:r>
            <a:r>
              <a:rPr lang="fr-FR" sz="1600" dirty="0" err="1"/>
              <a:t>result</a:t>
            </a:r>
            <a:r>
              <a:rPr lang="fr-FR" sz="1600" dirty="0"/>
              <a:t> </a:t>
            </a:r>
            <a:r>
              <a:rPr lang="fr-FR" sz="1600" dirty="0" err="1"/>
              <a:t>differs</a:t>
            </a:r>
            <a:r>
              <a:rPr lang="fr-FR" sz="1600" dirty="0"/>
              <a:t> </a:t>
            </a:r>
            <a:r>
              <a:rPr lang="fr-FR" sz="1600" dirty="0" err="1"/>
              <a:t>between</a:t>
            </a:r>
            <a:r>
              <a:rPr lang="fr-FR" sz="1600" dirty="0"/>
              <a:t> </a:t>
            </a:r>
            <a:r>
              <a:rPr lang="fr-FR" sz="1600" dirty="0" err="1"/>
              <a:t>our</a:t>
            </a:r>
            <a:r>
              <a:rPr lang="fr-FR" sz="1600" dirty="0"/>
              <a:t> </a:t>
            </a:r>
            <a:r>
              <a:rPr lang="fr-FR" sz="1600" dirty="0" err="1"/>
              <a:t>approach</a:t>
            </a:r>
            <a:r>
              <a:rPr lang="fr-FR" sz="1600" dirty="0"/>
              <a:t> and </a:t>
            </a:r>
            <a:r>
              <a:rPr lang="fr-FR" sz="1600" dirty="0" err="1"/>
              <a:t>theirs</a:t>
            </a:r>
            <a:r>
              <a:rPr lang="fr-FR" sz="1600" dirty="0"/>
              <a:t> (for top 100: 67.7 out of 96 vs 55 out of 93) , </a:t>
            </a:r>
            <a:r>
              <a:rPr lang="fr-FR" sz="1600" dirty="0" err="1"/>
              <a:t>why</a:t>
            </a:r>
            <a:r>
              <a:rPr lang="fr-FR" sz="1600" dirty="0"/>
              <a:t>?</a:t>
            </a:r>
          </a:p>
          <a:p>
            <a:pPr marL="6286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 err="1">
                <a:solidFill>
                  <a:schemeClr val="bg1"/>
                </a:solidFill>
              </a:rPr>
              <a:t>Perhaps</a:t>
            </a:r>
            <a:r>
              <a:rPr lang="fr-FR" sz="1600" dirty="0">
                <a:solidFill>
                  <a:schemeClr val="bg1"/>
                </a:solidFill>
              </a:rPr>
              <a:t> the </a:t>
            </a:r>
            <a:r>
              <a:rPr lang="fr-FR" sz="1600" dirty="0" err="1">
                <a:solidFill>
                  <a:schemeClr val="bg1"/>
                </a:solidFill>
              </a:rPr>
              <a:t>way</a:t>
            </a:r>
            <a:r>
              <a:rPr lang="fr-FR" sz="1600" dirty="0">
                <a:solidFill>
                  <a:schemeClr val="bg1"/>
                </a:solidFill>
              </a:rPr>
              <a:t> </a:t>
            </a:r>
            <a:r>
              <a:rPr lang="fr-FR" sz="1600" dirty="0" err="1">
                <a:solidFill>
                  <a:schemeClr val="bg1"/>
                </a:solidFill>
              </a:rPr>
              <a:t>we</a:t>
            </a:r>
            <a:r>
              <a:rPr lang="fr-FR" sz="1600" dirty="0">
                <a:solidFill>
                  <a:schemeClr val="bg1"/>
                </a:solidFill>
              </a:rPr>
              <a:t> </a:t>
            </a:r>
            <a:r>
              <a:rPr lang="fr-FR" sz="1600" dirty="0" err="1">
                <a:solidFill>
                  <a:schemeClr val="bg1"/>
                </a:solidFill>
              </a:rPr>
              <a:t>tweeked</a:t>
            </a:r>
            <a:r>
              <a:rPr lang="fr-FR" sz="1600" dirty="0">
                <a:solidFill>
                  <a:schemeClr val="bg1"/>
                </a:solidFill>
              </a:rPr>
              <a:t> the source code to </a:t>
            </a:r>
            <a:r>
              <a:rPr lang="fr-FR" sz="1600" dirty="0" err="1">
                <a:solidFill>
                  <a:schemeClr val="bg1"/>
                </a:solidFill>
              </a:rPr>
              <a:t>make</a:t>
            </a:r>
            <a:r>
              <a:rPr lang="fr-FR" sz="1600" dirty="0">
                <a:solidFill>
                  <a:schemeClr val="bg1"/>
                </a:solidFill>
              </a:rPr>
              <a:t> </a:t>
            </a:r>
            <a:r>
              <a:rPr lang="fr-FR" sz="1600" dirty="0" err="1">
                <a:solidFill>
                  <a:schemeClr val="bg1"/>
                </a:solidFill>
              </a:rPr>
              <a:t>this</a:t>
            </a:r>
            <a:r>
              <a:rPr lang="fr-FR" sz="1600" dirty="0">
                <a:solidFill>
                  <a:schemeClr val="bg1"/>
                </a:solidFill>
              </a:rPr>
              <a:t> a 1 vs. 1 </a:t>
            </a:r>
            <a:r>
              <a:rPr lang="fr-FR" sz="1600" dirty="0" err="1">
                <a:solidFill>
                  <a:schemeClr val="bg1"/>
                </a:solidFill>
              </a:rPr>
              <a:t>comparison</a:t>
            </a:r>
            <a:r>
              <a:rPr lang="fr-FR" sz="1600" dirty="0">
                <a:solidFill>
                  <a:schemeClr val="bg1"/>
                </a:solidFill>
              </a:rPr>
              <a:t>? # of </a:t>
            </a:r>
            <a:r>
              <a:rPr lang="fr-FR" sz="1600" dirty="0" err="1">
                <a:solidFill>
                  <a:schemeClr val="bg1"/>
                </a:solidFill>
              </a:rPr>
              <a:t>Decoys</a:t>
            </a:r>
            <a:r>
              <a:rPr lang="fr-FR" sz="1600" dirty="0">
                <a:solidFill>
                  <a:schemeClr val="bg1"/>
                </a:solidFill>
              </a:rPr>
              <a:t>?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 err="1"/>
              <a:t>Trained</a:t>
            </a:r>
            <a:r>
              <a:rPr lang="fr-FR" sz="1600" dirty="0"/>
              <a:t> on the AB </a:t>
            </a:r>
            <a:r>
              <a:rPr lang="fr-FR" sz="1600" dirty="0" err="1"/>
              <a:t>list</a:t>
            </a:r>
            <a:r>
              <a:rPr lang="fr-FR" sz="1600" dirty="0"/>
              <a:t> </a:t>
            </a:r>
            <a:r>
              <a:rPr lang="fr-FR" sz="1600" dirty="0" err="1"/>
              <a:t>performed</a:t>
            </a:r>
            <a:r>
              <a:rPr lang="fr-FR" sz="1600" dirty="0"/>
              <a:t> </a:t>
            </a:r>
            <a:r>
              <a:rPr lang="fr-FR" sz="1600" dirty="0" err="1"/>
              <a:t>better</a:t>
            </a:r>
            <a:r>
              <a:rPr lang="fr-FR" sz="1600" dirty="0"/>
              <a:t> </a:t>
            </a:r>
            <a:r>
              <a:rPr lang="fr-FR" sz="1600" dirty="0" err="1"/>
              <a:t>than</a:t>
            </a:r>
            <a:r>
              <a:rPr lang="fr-FR" sz="1600" dirty="0"/>
              <a:t> the original </a:t>
            </a:r>
            <a:r>
              <a:rPr lang="fr-FR" sz="1600" dirty="0" err="1"/>
              <a:t>MaSIF</a:t>
            </a:r>
            <a:r>
              <a:rPr lang="fr-FR" sz="1600" dirty="0"/>
              <a:t> training.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b="1" dirty="0"/>
          </a:p>
          <a:p>
            <a:endParaRPr lang="fr-FR" sz="2000" i="1" dirty="0"/>
          </a:p>
          <a:p>
            <a:endParaRPr lang="fr-FR" sz="2000" dirty="0"/>
          </a:p>
          <a:p>
            <a:endParaRPr lang="fr-FR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7601D-8E42-40E2-8C7C-206FA5D51CC8}"/>
              </a:ext>
            </a:extLst>
          </p:cNvPr>
          <p:cNvSpPr txBox="1"/>
          <p:nvPr/>
        </p:nvSpPr>
        <p:spPr>
          <a:xfrm>
            <a:off x="338610" y="4634268"/>
            <a:ext cx="45775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dirty="0">
                <a:solidFill>
                  <a:srgbClr val="E30613"/>
                </a:solidFill>
              </a:rPr>
              <a:t>(Input data in slide notes)</a:t>
            </a:r>
          </a:p>
        </p:txBody>
      </p:sp>
    </p:spTree>
    <p:extLst>
      <p:ext uri="{BB962C8B-B14F-4D97-AF65-F5344CB8AC3E}">
        <p14:creationId xmlns:p14="http://schemas.microsoft.com/office/powerpoint/2010/main" val="4061495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A6A5DF-98DA-2646-BF29-216D95B51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68908"/>
            <a:ext cx="4058920" cy="1491600"/>
          </a:xfrm>
        </p:spPr>
        <p:txBody>
          <a:bodyPr/>
          <a:lstStyle/>
          <a:p>
            <a:r>
              <a:rPr lang="fr-FR" dirty="0" err="1"/>
              <a:t>Peculiar</a:t>
            </a:r>
            <a:r>
              <a:rPr lang="fr-FR" dirty="0"/>
              <a:t> </a:t>
            </a:r>
            <a:r>
              <a:rPr lang="fr-FR" dirty="0" err="1"/>
              <a:t>result</a:t>
            </a:r>
            <a:r>
              <a:rPr lang="fr-FR" dirty="0"/>
              <a:t>: ROC AUC </a:t>
            </a:r>
            <a:r>
              <a:rPr lang="fr-FR" dirty="0" err="1"/>
              <a:t>following</a:t>
            </a:r>
            <a:r>
              <a:rPr lang="fr-FR" dirty="0"/>
              <a:t> ‘</a:t>
            </a:r>
            <a:r>
              <a:rPr lang="fr-FR" dirty="0" err="1"/>
              <a:t>compute</a:t>
            </a:r>
            <a:r>
              <a:rPr lang="fr-FR" dirty="0"/>
              <a:t> </a:t>
            </a:r>
            <a:r>
              <a:rPr lang="fr-FR" dirty="0" err="1"/>
              <a:t>descriptors</a:t>
            </a:r>
            <a:r>
              <a:rPr lang="fr-FR" dirty="0"/>
              <a:t>’ on test set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3E98268-DCAB-2F4E-BCED-FA785F468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0" y="1899268"/>
            <a:ext cx="4058920" cy="3244232"/>
          </a:xfrm>
        </p:spPr>
        <p:txBody>
          <a:bodyPr>
            <a:norm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 err="1"/>
              <a:t>Another</a:t>
            </a:r>
            <a:r>
              <a:rPr lang="fr-FR" sz="1600" dirty="0"/>
              <a:t> check </a:t>
            </a:r>
            <a:r>
              <a:rPr lang="fr-FR" sz="1600" dirty="0" err="1"/>
              <a:t>is</a:t>
            </a:r>
            <a:r>
              <a:rPr lang="fr-FR" sz="1600" dirty="0"/>
              <a:t> to look at the test set ROC AUC </a:t>
            </a:r>
            <a:r>
              <a:rPr lang="fr-FR" sz="1600" dirty="0" err="1"/>
              <a:t>following</a:t>
            </a:r>
            <a:r>
              <a:rPr lang="fr-FR" sz="1600" dirty="0"/>
              <a:t> the </a:t>
            </a:r>
            <a:r>
              <a:rPr lang="fr-FR" sz="1600" dirty="0" err="1"/>
              <a:t>compute</a:t>
            </a:r>
            <a:r>
              <a:rPr lang="fr-FR" sz="1600" dirty="0"/>
              <a:t> </a:t>
            </a:r>
            <a:r>
              <a:rPr lang="fr-FR" sz="1600" dirty="0" err="1"/>
              <a:t>descriptors</a:t>
            </a:r>
            <a:r>
              <a:rPr lang="fr-FR" sz="1600" dirty="0"/>
              <a:t> </a:t>
            </a:r>
            <a:r>
              <a:rPr lang="fr-FR" sz="1600" dirty="0" err="1"/>
              <a:t>step</a:t>
            </a:r>
            <a:r>
              <a:rPr lang="fr-FR" sz="1600" dirty="0"/>
              <a:t>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/>
              <a:t>One </a:t>
            </a:r>
            <a:r>
              <a:rPr lang="fr-FR" sz="1600" dirty="0" err="1"/>
              <a:t>would</a:t>
            </a:r>
            <a:r>
              <a:rPr lang="fr-FR" sz="1600" dirty="0"/>
              <a:t> </a:t>
            </a:r>
            <a:r>
              <a:rPr lang="fr-FR" sz="1600" dirty="0" err="1"/>
              <a:t>expect</a:t>
            </a:r>
            <a:r>
              <a:rPr lang="fr-FR" sz="1600" dirty="0"/>
              <a:t> </a:t>
            </a:r>
            <a:r>
              <a:rPr lang="fr-FR" sz="1600" dirty="0" err="1"/>
              <a:t>this</a:t>
            </a:r>
            <a:r>
              <a:rPr lang="fr-FR" sz="1600" dirty="0"/>
              <a:t> to </a:t>
            </a:r>
            <a:r>
              <a:rPr lang="fr-FR" sz="1600" dirty="0" err="1"/>
              <a:t>be</a:t>
            </a:r>
            <a:r>
              <a:rPr lang="fr-FR" sz="1600" dirty="0"/>
              <a:t> </a:t>
            </a:r>
            <a:r>
              <a:rPr lang="fr-FR" sz="1600" dirty="0" err="1"/>
              <a:t>higher</a:t>
            </a:r>
            <a:r>
              <a:rPr lang="fr-FR" sz="1600" dirty="0"/>
              <a:t> for an </a:t>
            </a:r>
            <a:r>
              <a:rPr lang="fr-FR" sz="1600" dirty="0" err="1"/>
              <a:t>accurate</a:t>
            </a:r>
            <a:r>
              <a:rPr lang="fr-FR" sz="1600" dirty="0"/>
              <a:t> </a:t>
            </a:r>
            <a:r>
              <a:rPr lang="fr-FR" sz="1600" dirty="0" err="1"/>
              <a:t>trained</a:t>
            </a:r>
            <a:r>
              <a:rPr lang="fr-FR" sz="1600" dirty="0"/>
              <a:t> model, and </a:t>
            </a:r>
            <a:r>
              <a:rPr lang="fr-FR" sz="1600" dirty="0" err="1"/>
              <a:t>thus</a:t>
            </a:r>
            <a:r>
              <a:rPr lang="fr-FR" sz="1600" dirty="0"/>
              <a:t> </a:t>
            </a:r>
            <a:r>
              <a:rPr lang="fr-FR" sz="1600" dirty="0" err="1"/>
              <a:t>be</a:t>
            </a:r>
            <a:r>
              <a:rPr lang="fr-FR" sz="1600" dirty="0"/>
              <a:t> </a:t>
            </a:r>
            <a:r>
              <a:rPr lang="fr-FR" sz="1600" dirty="0" err="1"/>
              <a:t>correlated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</a:t>
            </a:r>
            <a:r>
              <a:rPr lang="fr-FR" sz="1600" dirty="0" err="1"/>
              <a:t>accuracy</a:t>
            </a:r>
            <a:r>
              <a:rPr lang="fr-FR" sz="1600" dirty="0"/>
              <a:t> in the </a:t>
            </a:r>
            <a:r>
              <a:rPr lang="fr-FR" sz="1600" dirty="0" err="1"/>
              <a:t>comparison</a:t>
            </a:r>
            <a:r>
              <a:rPr lang="fr-FR" sz="1600" dirty="0"/>
              <a:t> </a:t>
            </a:r>
            <a:r>
              <a:rPr lang="fr-FR" sz="1600" dirty="0" err="1"/>
              <a:t>step</a:t>
            </a:r>
            <a:r>
              <a:rPr lang="fr-FR" sz="1600" dirty="0"/>
              <a:t>. 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600" dirty="0" err="1"/>
              <a:t>However</a:t>
            </a:r>
            <a:r>
              <a:rPr lang="fr-FR" sz="1600" dirty="0"/>
              <a:t>, </a:t>
            </a:r>
            <a:r>
              <a:rPr lang="fr-FR" sz="1600" dirty="0" err="1"/>
              <a:t>this</a:t>
            </a:r>
            <a:r>
              <a:rPr lang="fr-FR" sz="1600" dirty="0"/>
              <a:t> </a:t>
            </a:r>
            <a:r>
              <a:rPr lang="fr-FR" sz="1600" dirty="0" err="1"/>
              <a:t>is</a:t>
            </a:r>
            <a:r>
              <a:rPr lang="fr-FR" sz="1600" dirty="0"/>
              <a:t> not the case: The default training set </a:t>
            </a:r>
            <a:r>
              <a:rPr lang="fr-FR" sz="1600" dirty="0" err="1"/>
              <a:t>outperforms</a:t>
            </a:r>
            <a:r>
              <a:rPr lang="fr-FR" sz="1600" dirty="0"/>
              <a:t> the AB training </a:t>
            </a:r>
            <a:r>
              <a:rPr lang="fr-FR" sz="1600" dirty="0" err="1"/>
              <a:t>here</a:t>
            </a:r>
            <a:r>
              <a:rPr lang="fr-FR" sz="1600" dirty="0"/>
              <a:t>.</a:t>
            </a:r>
          </a:p>
          <a:p>
            <a:pPr marL="628650" lvl="1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Fundamental </a:t>
            </a:r>
            <a:r>
              <a:rPr lang="fr-FR" sz="1400" dirty="0" err="1">
                <a:solidFill>
                  <a:schemeClr val="bg1"/>
                </a:solidFill>
              </a:rPr>
              <a:t>reasons</a:t>
            </a:r>
            <a:r>
              <a:rPr lang="fr-FR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4952CCD-1A2D-6041-BF6C-A17301F408C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fr-FR" sz="900" dirty="0"/>
              <a:t>Update on </a:t>
            </a:r>
            <a:r>
              <a:rPr lang="fr-FR" sz="900" dirty="0" err="1"/>
              <a:t>MaSIF</a:t>
            </a:r>
            <a:r>
              <a:rPr lang="fr-FR" sz="900" dirty="0"/>
              <a:t> PPI for </a:t>
            </a:r>
            <a:r>
              <a:rPr lang="fr-FR" sz="900" dirty="0" err="1"/>
              <a:t>antibodies</a:t>
            </a:r>
            <a:endParaRPr lang="fr-FR" sz="90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D9A0770-B5CA-8A4C-9027-98426284A4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E4FE11-EC73-0F4B-90BC-9E6AF20A832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107E263-0B73-41AC-8039-68B1349E5D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5853758"/>
              </p:ext>
            </p:extLst>
          </p:nvPr>
        </p:nvGraphicFramePr>
        <p:xfrm>
          <a:off x="716096" y="539750"/>
          <a:ext cx="3712685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147910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8A6C70-7FF5-480A-B09B-7D0A19B2F43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8CE09B-89B1-4B5D-BED2-87C84F0777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2129</TotalTime>
  <Words>456</Words>
  <Application>Microsoft Office PowerPoint</Application>
  <PresentationFormat>On-screen Show (16:9)</PresentationFormat>
  <Paragraphs>65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Franklin Gothic Demi Cond</vt:lpstr>
      <vt:lpstr>Slack-Lato</vt:lpstr>
      <vt:lpstr>Wingdings</vt:lpstr>
      <vt:lpstr>Thème Office</vt:lpstr>
      <vt:lpstr>Update on MaSIF PPI search for antibodies</vt:lpstr>
      <vt:lpstr>Overview</vt:lpstr>
      <vt:lpstr>Comparison step AB Benchmark list</vt:lpstr>
      <vt:lpstr>Peculiar result: ROC AUC following ‘compute descriptors’ on test 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lastModifiedBy>Echte Max RIL DIL</cp:lastModifiedBy>
  <cp:revision>69</cp:revision>
  <dcterms:created xsi:type="dcterms:W3CDTF">2019-04-02T06:24:35Z</dcterms:created>
  <dcterms:modified xsi:type="dcterms:W3CDTF">2021-02-10T11:29:47Z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

<file path=docProps/thumbnail.jpeg>
</file>